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63" r:id="rId4"/>
    <p:sldId id="261" r:id="rId5"/>
    <p:sldId id="259" r:id="rId6"/>
    <p:sldId id="260" r:id="rId7"/>
    <p:sldId id="262"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21" autoAdjust="0"/>
  </p:normalViewPr>
  <p:slideViewPr>
    <p:cSldViewPr snapToGrid="0">
      <p:cViewPr varScale="1">
        <p:scale>
          <a:sx n="97" d="100"/>
          <a:sy n="97" d="100"/>
        </p:scale>
        <p:origin x="906"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6E2A2AF-47A6-4363-8550-E9BB6D378749}" type="datetimeFigureOut">
              <a:rPr lang="en-US" smtClean="0"/>
              <a:t>3/15/2015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0B4D39-69E8-462B-ABB7-6292D5EC4199}" type="slidenum">
              <a:rPr lang="en-US" smtClean="0"/>
              <a:t>‹#›</a:t>
            </a:fld>
            <a:endParaRPr lang="en-US" dirty="0"/>
          </a:p>
        </p:txBody>
      </p:sp>
    </p:spTree>
    <p:extLst>
      <p:ext uri="{BB962C8B-B14F-4D97-AF65-F5344CB8AC3E}">
        <p14:creationId xmlns:p14="http://schemas.microsoft.com/office/powerpoint/2010/main" val="470398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398539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931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411753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256828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223639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322847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177621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327149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63095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133257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84E0E-1480-4588-81C4-AB20C1D10297}" type="datetimeFigureOut">
              <a:rPr lang="en-US" smtClean="0"/>
              <a:t>3/15/2015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248D09-936E-4DD4-9906-978D0F2209B9}" type="slidenum">
              <a:rPr lang="en-US" smtClean="0"/>
              <a:t>‹#›</a:t>
            </a:fld>
            <a:endParaRPr lang="en-US" dirty="0"/>
          </a:p>
        </p:txBody>
      </p:sp>
    </p:spTree>
    <p:extLst>
      <p:ext uri="{BB962C8B-B14F-4D97-AF65-F5344CB8AC3E}">
        <p14:creationId xmlns:p14="http://schemas.microsoft.com/office/powerpoint/2010/main" val="32121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84E0E-1480-4588-81C4-AB20C1D10297}" type="datetimeFigureOut">
              <a:rPr lang="en-US" smtClean="0"/>
              <a:t>3/15/2015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48D09-936E-4DD4-9906-978D0F2209B9}" type="slidenum">
              <a:rPr lang="en-US" smtClean="0"/>
              <a:t>‹#›</a:t>
            </a:fld>
            <a:endParaRPr lang="en-US" dirty="0"/>
          </a:p>
        </p:txBody>
      </p:sp>
    </p:spTree>
    <p:extLst>
      <p:ext uri="{BB962C8B-B14F-4D97-AF65-F5344CB8AC3E}">
        <p14:creationId xmlns:p14="http://schemas.microsoft.com/office/powerpoint/2010/main" val="502877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66329"/>
            <a:ext cx="7772400" cy="2387600"/>
          </a:xfrm>
        </p:spPr>
        <p:txBody>
          <a:bodyPr>
            <a:normAutofit/>
          </a:bodyPr>
          <a:lstStyle/>
          <a:p>
            <a:r>
              <a:rPr lang="en-US" b="1" dirty="0" smtClean="0"/>
              <a:t>Additive Alternates                                  on ODOT </a:t>
            </a:r>
            <a:r>
              <a:rPr lang="en-US" b="1" dirty="0"/>
              <a:t>l</a:t>
            </a:r>
            <a:r>
              <a:rPr lang="en-US" b="1" dirty="0" smtClean="0"/>
              <a:t>et </a:t>
            </a:r>
            <a:r>
              <a:rPr lang="en-US" b="1" dirty="0" smtClean="0"/>
              <a:t>Projects</a:t>
            </a:r>
            <a:endParaRPr lang="en-US" b="1" dirty="0"/>
          </a:p>
        </p:txBody>
      </p:sp>
      <p:sp>
        <p:nvSpPr>
          <p:cNvPr id="3" name="Subtitle 2"/>
          <p:cNvSpPr>
            <a:spLocks noGrp="1"/>
          </p:cNvSpPr>
          <p:nvPr>
            <p:ph type="subTitle" idx="1"/>
          </p:nvPr>
        </p:nvSpPr>
        <p:spPr>
          <a:xfrm>
            <a:off x="1736387" y="3368574"/>
            <a:ext cx="6858000" cy="2964132"/>
          </a:xfrm>
        </p:spPr>
        <p:txBody>
          <a:bodyPr>
            <a:normAutofit fontScale="62500" lnSpcReduction="20000"/>
          </a:bodyPr>
          <a:lstStyle/>
          <a:p>
            <a:endParaRPr lang="en-US" dirty="0" smtClean="0"/>
          </a:p>
          <a:p>
            <a:r>
              <a:rPr lang="en-US" sz="6700" dirty="0"/>
              <a:t>-A </a:t>
            </a:r>
            <a:r>
              <a:rPr lang="en-US" sz="6700" dirty="0" smtClean="0"/>
              <a:t>discussion-</a:t>
            </a:r>
          </a:p>
          <a:p>
            <a:endParaRPr lang="en-US" sz="3000" dirty="0" smtClean="0"/>
          </a:p>
          <a:p>
            <a:endParaRPr lang="en-US" sz="3000" dirty="0" smtClean="0"/>
          </a:p>
          <a:p>
            <a:endParaRPr lang="en-US" sz="3000" dirty="0" smtClean="0"/>
          </a:p>
          <a:p>
            <a:r>
              <a:rPr lang="en-US" sz="3000" dirty="0" smtClean="0"/>
              <a:t>Joe Anthony</a:t>
            </a:r>
          </a:p>
          <a:p>
            <a:r>
              <a:rPr lang="en-US" sz="3000" dirty="0" smtClean="0"/>
              <a:t>Supervisor, Construction Cost Section</a:t>
            </a:r>
          </a:p>
          <a:p>
            <a:r>
              <a:rPr lang="en-US" sz="3000" dirty="0" smtClean="0"/>
              <a:t>Office of Estimating</a:t>
            </a:r>
            <a:endParaRPr lang="en-US" sz="3000" dirty="0"/>
          </a:p>
        </p:txBody>
      </p:sp>
    </p:spTree>
    <p:extLst>
      <p:ext uri="{BB962C8B-B14F-4D97-AF65-F5344CB8AC3E}">
        <p14:creationId xmlns:p14="http://schemas.microsoft.com/office/powerpoint/2010/main" val="2179095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674" y="365126"/>
            <a:ext cx="7439026" cy="1325563"/>
          </a:xfrm>
        </p:spPr>
        <p:txBody>
          <a:bodyPr>
            <a:noAutofit/>
          </a:bodyPr>
          <a:lstStyle/>
          <a:p>
            <a:pPr algn="ctr"/>
            <a:r>
              <a:rPr lang="en-US" sz="3600" dirty="0"/>
              <a:t>N</a:t>
            </a:r>
            <a:r>
              <a:rPr lang="en-US" sz="3600" dirty="0" smtClean="0"/>
              <a:t>ew language is being drafted for Additive</a:t>
            </a:r>
            <a:r>
              <a:rPr lang="en-US" sz="3600" baseline="0" dirty="0" smtClean="0"/>
              <a:t> Alternates on ODOT-let Contracts</a:t>
            </a:r>
            <a:endParaRPr lang="en-US" sz="3600" dirty="0"/>
          </a:p>
        </p:txBody>
      </p:sp>
      <p:sp>
        <p:nvSpPr>
          <p:cNvPr id="3" name="Content Placeholder 2"/>
          <p:cNvSpPr>
            <a:spLocks noGrp="1"/>
          </p:cNvSpPr>
          <p:nvPr>
            <p:ph idx="1"/>
          </p:nvPr>
        </p:nvSpPr>
        <p:spPr>
          <a:xfrm>
            <a:off x="1857375" y="2320925"/>
            <a:ext cx="7172325" cy="4351338"/>
          </a:xfrm>
        </p:spPr>
        <p:txBody>
          <a:bodyPr>
            <a:normAutofit lnSpcReduction="10000"/>
          </a:bodyPr>
          <a:lstStyle/>
          <a:p>
            <a:pPr lvl="0"/>
            <a:r>
              <a:rPr lang="en-US" dirty="0" smtClean="0"/>
              <a:t>Today, a discussion on</a:t>
            </a:r>
            <a:r>
              <a:rPr lang="en-US" baseline="0" dirty="0" smtClean="0"/>
              <a:t> our progress to date</a:t>
            </a:r>
          </a:p>
          <a:p>
            <a:pPr lvl="0"/>
            <a:endParaRPr lang="en-US" baseline="0" dirty="0" smtClean="0"/>
          </a:p>
          <a:p>
            <a:pPr lvl="1"/>
            <a:r>
              <a:rPr lang="en-US" dirty="0" smtClean="0"/>
              <a:t>Why have Additive alternates</a:t>
            </a:r>
          </a:p>
          <a:p>
            <a:pPr lvl="1"/>
            <a:endParaRPr lang="en-US" dirty="0" smtClean="0"/>
          </a:p>
          <a:p>
            <a:pPr lvl="1"/>
            <a:r>
              <a:rPr lang="en-US" dirty="0" smtClean="0"/>
              <a:t>How they are set up</a:t>
            </a:r>
          </a:p>
          <a:p>
            <a:pPr lvl="1"/>
            <a:endParaRPr lang="en-US" dirty="0" smtClean="0"/>
          </a:p>
          <a:p>
            <a:pPr lvl="1"/>
            <a:r>
              <a:rPr lang="en-US" dirty="0" smtClean="0"/>
              <a:t>How do we award today</a:t>
            </a:r>
          </a:p>
          <a:p>
            <a:pPr lvl="1"/>
            <a:endParaRPr lang="en-US" dirty="0" smtClean="0"/>
          </a:p>
          <a:p>
            <a:pPr lvl="1"/>
            <a:r>
              <a:rPr lang="en-US" dirty="0" smtClean="0"/>
              <a:t>What</a:t>
            </a:r>
            <a:r>
              <a:rPr lang="en-US" baseline="0" dirty="0" smtClean="0"/>
              <a:t> is our direction for the future</a:t>
            </a:r>
          </a:p>
          <a:p>
            <a:pPr lvl="1"/>
            <a:endParaRPr lang="en-US" baseline="0" dirty="0" smtClean="0"/>
          </a:p>
          <a:p>
            <a:pPr lvl="1"/>
            <a:r>
              <a:rPr lang="en-US" dirty="0" smtClean="0"/>
              <a:t>How does a contractor</a:t>
            </a:r>
            <a:r>
              <a:rPr lang="en-US" baseline="0" dirty="0" smtClean="0"/>
              <a:t> bid them</a:t>
            </a:r>
            <a:endParaRPr lang="en-US" dirty="0" smtClean="0"/>
          </a:p>
          <a:p>
            <a:pPr lvl="1"/>
            <a:endParaRPr lang="en-US" dirty="0" smtClean="0"/>
          </a:p>
        </p:txBody>
      </p:sp>
    </p:spTree>
    <p:extLst>
      <p:ext uri="{BB962C8B-B14F-4D97-AF65-F5344CB8AC3E}">
        <p14:creationId xmlns:p14="http://schemas.microsoft.com/office/powerpoint/2010/main" val="1436715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845" y="277780"/>
            <a:ext cx="6492605" cy="1325563"/>
          </a:xfrm>
        </p:spPr>
        <p:txBody>
          <a:bodyPr/>
          <a:lstStyle/>
          <a:p>
            <a:r>
              <a:rPr lang="en-US" dirty="0" smtClean="0"/>
              <a:t>Why Additive Alternates?</a:t>
            </a:r>
            <a:endParaRPr lang="en-US" dirty="0"/>
          </a:p>
        </p:txBody>
      </p:sp>
      <p:sp>
        <p:nvSpPr>
          <p:cNvPr id="3" name="Content Placeholder 2"/>
          <p:cNvSpPr>
            <a:spLocks noGrp="1"/>
          </p:cNvSpPr>
          <p:nvPr>
            <p:ph idx="1"/>
          </p:nvPr>
        </p:nvSpPr>
        <p:spPr>
          <a:xfrm>
            <a:off x="2076450" y="1758950"/>
            <a:ext cx="6934200" cy="4351338"/>
          </a:xfrm>
        </p:spPr>
        <p:txBody>
          <a:bodyPr/>
          <a:lstStyle/>
          <a:p>
            <a:pPr lvl="0"/>
            <a:r>
              <a:rPr lang="en-US" dirty="0" smtClean="0"/>
              <a:t>All projects must be completely funded</a:t>
            </a:r>
          </a:p>
          <a:p>
            <a:pPr lvl="1"/>
            <a:r>
              <a:rPr lang="en-US" dirty="0" smtClean="0"/>
              <a:t>If bids are</a:t>
            </a:r>
            <a:r>
              <a:rPr lang="en-US" baseline="0" dirty="0" smtClean="0"/>
              <a:t> </a:t>
            </a:r>
            <a:r>
              <a:rPr lang="en-US" dirty="0" smtClean="0"/>
              <a:t>over estimate and the</a:t>
            </a:r>
            <a:r>
              <a:rPr lang="en-US" baseline="0" dirty="0" smtClean="0"/>
              <a:t> owner has no additional money, bids are rejected</a:t>
            </a:r>
          </a:p>
          <a:p>
            <a:pPr lvl="0"/>
            <a:r>
              <a:rPr lang="en-US" dirty="0" smtClean="0"/>
              <a:t>Additive alternates afford the owner an opportunity to add additional work to the funded work if the bids come in under (the funded) estimate and/or if the local can produce additional money over the funded amount</a:t>
            </a:r>
            <a:endParaRPr lang="en-US" dirty="0"/>
          </a:p>
        </p:txBody>
      </p:sp>
    </p:spTree>
    <p:extLst>
      <p:ext uri="{BB962C8B-B14F-4D97-AF65-F5344CB8AC3E}">
        <p14:creationId xmlns:p14="http://schemas.microsoft.com/office/powerpoint/2010/main" val="1270742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350" y="231776"/>
            <a:ext cx="7315200" cy="1325563"/>
          </a:xfrm>
        </p:spPr>
        <p:txBody>
          <a:bodyPr>
            <a:normAutofit/>
          </a:bodyPr>
          <a:lstStyle/>
          <a:p>
            <a:pPr algn="ctr"/>
            <a:r>
              <a:rPr lang="en-US" sz="3600" b="1" dirty="0" smtClean="0"/>
              <a:t>How are Additive Alternates set up?</a:t>
            </a:r>
            <a:endParaRPr lang="en-US" sz="3600" b="1" dirty="0"/>
          </a:p>
        </p:txBody>
      </p:sp>
      <p:sp>
        <p:nvSpPr>
          <p:cNvPr id="3" name="Content Placeholder 2"/>
          <p:cNvSpPr>
            <a:spLocks noGrp="1"/>
          </p:cNvSpPr>
          <p:nvPr>
            <p:ph idx="1"/>
          </p:nvPr>
        </p:nvSpPr>
        <p:spPr>
          <a:xfrm>
            <a:off x="2371725" y="1425574"/>
            <a:ext cx="6600825" cy="4975225"/>
          </a:xfrm>
        </p:spPr>
        <p:txBody>
          <a:bodyPr>
            <a:normAutofit fontScale="92500" lnSpcReduction="10000"/>
          </a:bodyPr>
          <a:lstStyle/>
          <a:p>
            <a:r>
              <a:rPr lang="en-US" dirty="0" smtClean="0"/>
              <a:t>An additive alternate can be one single item of work or</a:t>
            </a:r>
            <a:r>
              <a:rPr lang="en-US" baseline="0" dirty="0" smtClean="0"/>
              <a:t> a number of items of work</a:t>
            </a:r>
          </a:p>
          <a:p>
            <a:pPr lvl="1"/>
            <a:r>
              <a:rPr lang="en-US" dirty="0" smtClean="0"/>
              <a:t>If there is more than</a:t>
            </a:r>
            <a:r>
              <a:rPr lang="en-US" baseline="0" dirty="0" smtClean="0"/>
              <a:t> one item of work in the alternate, all items within that alternate must be performed</a:t>
            </a:r>
          </a:p>
          <a:p>
            <a:pPr>
              <a:defRPr/>
            </a:pPr>
            <a:r>
              <a:rPr lang="en-US" dirty="0" smtClean="0"/>
              <a:t>Additive alternates are </a:t>
            </a:r>
            <a:r>
              <a:rPr lang="en-US" u="sng" dirty="0" smtClean="0"/>
              <a:t>only</a:t>
            </a:r>
            <a:r>
              <a:rPr lang="en-US" u="none" dirty="0" smtClean="0"/>
              <a:t> performed in the order they are bid</a:t>
            </a:r>
          </a:p>
          <a:p>
            <a:pPr lvl="1"/>
            <a:r>
              <a:rPr lang="en-US" dirty="0" smtClean="0"/>
              <a:t>The owner determines the order in which the additive</a:t>
            </a:r>
            <a:r>
              <a:rPr lang="en-US" baseline="0" dirty="0" smtClean="0"/>
              <a:t> alternates are performed</a:t>
            </a:r>
          </a:p>
          <a:p>
            <a:pPr lvl="2"/>
            <a:r>
              <a:rPr lang="en-US" dirty="0" smtClean="0"/>
              <a:t>There can be no deviation in the order after bids are opened</a:t>
            </a:r>
          </a:p>
          <a:p>
            <a:pPr>
              <a:defRPr/>
            </a:pPr>
            <a:r>
              <a:rPr lang="en-US" baseline="0" dirty="0" smtClean="0"/>
              <a:t>The total estimated cost of all alternates cannot exceed 25% of the estimated cost of the funded work</a:t>
            </a:r>
          </a:p>
          <a:p>
            <a:endParaRPr lang="en-US" dirty="0"/>
          </a:p>
        </p:txBody>
      </p:sp>
    </p:spTree>
    <p:extLst>
      <p:ext uri="{BB962C8B-B14F-4D97-AF65-F5344CB8AC3E}">
        <p14:creationId xmlns:p14="http://schemas.microsoft.com/office/powerpoint/2010/main" val="810906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875" y="269876"/>
            <a:ext cx="7410450" cy="1325563"/>
          </a:xfrm>
        </p:spPr>
        <p:txBody>
          <a:bodyPr>
            <a:normAutofit/>
          </a:bodyPr>
          <a:lstStyle/>
          <a:p>
            <a:pPr algn="ctr"/>
            <a:r>
              <a:rPr lang="en-US" sz="3200" b="1" dirty="0" smtClean="0"/>
              <a:t>How are we awarding</a:t>
            </a:r>
            <a:r>
              <a:rPr lang="en-US" sz="3200" b="1" baseline="0" dirty="0" smtClean="0"/>
              <a:t> our projects</a:t>
            </a:r>
            <a:r>
              <a:rPr lang="en-US" sz="3200" b="1" dirty="0" smtClean="0"/>
              <a:t> today?</a:t>
            </a:r>
            <a:endParaRPr lang="en-US" sz="3200" b="1" dirty="0"/>
          </a:p>
        </p:txBody>
      </p:sp>
      <p:sp>
        <p:nvSpPr>
          <p:cNvPr id="3" name="Content Placeholder 2"/>
          <p:cNvSpPr>
            <a:spLocks noGrp="1"/>
          </p:cNvSpPr>
          <p:nvPr>
            <p:ph idx="1"/>
          </p:nvPr>
        </p:nvSpPr>
        <p:spPr>
          <a:xfrm>
            <a:off x="2228850" y="1816100"/>
            <a:ext cx="6848476" cy="4489450"/>
          </a:xfrm>
        </p:spPr>
        <p:txBody>
          <a:bodyPr/>
          <a:lstStyle/>
          <a:p>
            <a:r>
              <a:rPr lang="en-US" dirty="0"/>
              <a:t>T</a:t>
            </a:r>
            <a:r>
              <a:rPr lang="en-US" dirty="0" smtClean="0"/>
              <a:t>oday on</a:t>
            </a:r>
            <a:r>
              <a:rPr lang="en-US" baseline="0" dirty="0" smtClean="0"/>
              <a:t> ODOT-let projects the low bidder </a:t>
            </a:r>
            <a:r>
              <a:rPr lang="en-US" dirty="0" smtClean="0"/>
              <a:t>on </a:t>
            </a:r>
            <a:r>
              <a:rPr lang="en-US" dirty="0"/>
              <a:t>the funded </a:t>
            </a:r>
            <a:r>
              <a:rPr lang="en-US" dirty="0" smtClean="0"/>
              <a:t>work </a:t>
            </a:r>
            <a:r>
              <a:rPr lang="en-US" baseline="0" dirty="0" smtClean="0"/>
              <a:t>is always the low bidder</a:t>
            </a:r>
          </a:p>
          <a:p>
            <a:r>
              <a:rPr lang="en-US" dirty="0" smtClean="0"/>
              <a:t>If there is one (or more) additive alternates, the low bidder on the funded amount is the only contractor who can perform the additional alternate(s)</a:t>
            </a:r>
          </a:p>
          <a:p>
            <a:pPr lvl="0"/>
            <a:r>
              <a:rPr lang="en-US" dirty="0" smtClean="0"/>
              <a:t>This can be problematic for the owner if the “low bidder” bids exorbitantly high</a:t>
            </a:r>
            <a:r>
              <a:rPr lang="en-US" baseline="0" dirty="0" smtClean="0"/>
              <a:t> (non-competitively) for the alternate(s) </a:t>
            </a:r>
            <a:endParaRPr lang="en-US" dirty="0"/>
          </a:p>
        </p:txBody>
      </p:sp>
    </p:spTree>
    <p:extLst>
      <p:ext uri="{BB962C8B-B14F-4D97-AF65-F5344CB8AC3E}">
        <p14:creationId xmlns:p14="http://schemas.microsoft.com/office/powerpoint/2010/main" val="4228108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174626"/>
            <a:ext cx="7600950" cy="1325563"/>
          </a:xfrm>
        </p:spPr>
        <p:txBody>
          <a:bodyPr>
            <a:normAutofit/>
          </a:bodyPr>
          <a:lstStyle/>
          <a:p>
            <a:pPr algn="ctr"/>
            <a:r>
              <a:rPr lang="en-US" sz="3600" b="1" dirty="0" smtClean="0"/>
              <a:t>Considerations for awarding additive alternate projects in the future?</a:t>
            </a:r>
            <a:endParaRPr lang="en-US" sz="3600" b="1" dirty="0"/>
          </a:p>
        </p:txBody>
      </p:sp>
      <p:sp>
        <p:nvSpPr>
          <p:cNvPr id="3" name="Content Placeholder 2"/>
          <p:cNvSpPr>
            <a:spLocks noGrp="1"/>
          </p:cNvSpPr>
          <p:nvPr>
            <p:ph idx="1"/>
          </p:nvPr>
        </p:nvSpPr>
        <p:spPr>
          <a:xfrm>
            <a:off x="2371724" y="1500188"/>
            <a:ext cx="6772275" cy="5262561"/>
          </a:xfrm>
        </p:spPr>
        <p:txBody>
          <a:bodyPr>
            <a:normAutofit fontScale="85000" lnSpcReduction="10000"/>
          </a:bodyPr>
          <a:lstStyle/>
          <a:p>
            <a:r>
              <a:rPr lang="en-US" dirty="0"/>
              <a:t>L</a:t>
            </a:r>
            <a:r>
              <a:rPr lang="en-US" baseline="0" dirty="0" smtClean="0"/>
              <a:t>ow bidder for the funded amount identified as the low bidder at bid opening</a:t>
            </a:r>
          </a:p>
          <a:p>
            <a:pPr lvl="1"/>
            <a:r>
              <a:rPr lang="en-US" dirty="0"/>
              <a:t>A</a:t>
            </a:r>
            <a:r>
              <a:rPr lang="en-US" dirty="0" smtClean="0"/>
              <a:t>warded Bidder could change with each additive alternate in the project</a:t>
            </a:r>
          </a:p>
          <a:p>
            <a:pPr lvl="0"/>
            <a:r>
              <a:rPr lang="en-US" dirty="0" smtClean="0"/>
              <a:t>Award to the lowest bidder who can perform the funded amount of the project plus most additive alternates</a:t>
            </a:r>
            <a:r>
              <a:rPr lang="en-US" baseline="0" dirty="0" smtClean="0"/>
              <a:t> the owner has money to fund</a:t>
            </a:r>
            <a:endParaRPr lang="en-US" dirty="0" smtClean="0"/>
          </a:p>
          <a:p>
            <a:pPr>
              <a:defRPr/>
            </a:pPr>
            <a:r>
              <a:rPr lang="en-US" baseline="0" dirty="0" smtClean="0"/>
              <a:t>The “owner” who contributes additional money to fund the additive alternates will not know who the low bidder for the alternate(s) is until they commit to funding the alternate(s)</a:t>
            </a:r>
          </a:p>
          <a:p>
            <a:pPr>
              <a:defRPr/>
            </a:pPr>
            <a:r>
              <a:rPr lang="en-US" u="none" dirty="0" smtClean="0"/>
              <a:t>Incidental costs of doing additive work should be included in the cost of the alternate items</a:t>
            </a:r>
          </a:p>
          <a:p>
            <a:r>
              <a:rPr lang="en-US" baseline="0" dirty="0" smtClean="0"/>
              <a:t>If the Department determines a bidder is ineligible to be awarded the funded work, the bidder is also ineligible to perform any of the work</a:t>
            </a:r>
          </a:p>
        </p:txBody>
      </p:sp>
    </p:spTree>
    <p:extLst>
      <p:ext uri="{BB962C8B-B14F-4D97-AF65-F5344CB8AC3E}">
        <p14:creationId xmlns:p14="http://schemas.microsoft.com/office/powerpoint/2010/main" val="2220066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93676"/>
            <a:ext cx="7467600" cy="1325563"/>
          </a:xfrm>
        </p:spPr>
        <p:txBody>
          <a:bodyPr>
            <a:normAutofit/>
          </a:bodyPr>
          <a:lstStyle/>
          <a:p>
            <a:pPr algn="ctr"/>
            <a:r>
              <a:rPr lang="en-US" sz="3600" b="1" dirty="0" smtClean="0"/>
              <a:t>How should a contractor bid Additive Alternate</a:t>
            </a:r>
            <a:r>
              <a:rPr lang="en-US" sz="3600" b="1" baseline="0" dirty="0" smtClean="0"/>
              <a:t> Proposals?</a:t>
            </a:r>
            <a:endParaRPr lang="en-US" sz="3600" b="1" dirty="0"/>
          </a:p>
        </p:txBody>
      </p:sp>
      <p:sp>
        <p:nvSpPr>
          <p:cNvPr id="3" name="Content Placeholder 2"/>
          <p:cNvSpPr>
            <a:spLocks noGrp="1"/>
          </p:cNvSpPr>
          <p:nvPr>
            <p:ph idx="1"/>
          </p:nvPr>
        </p:nvSpPr>
        <p:spPr>
          <a:xfrm>
            <a:off x="2228850" y="1635124"/>
            <a:ext cx="6915150" cy="5127625"/>
          </a:xfrm>
        </p:spPr>
        <p:txBody>
          <a:bodyPr>
            <a:normAutofit/>
          </a:bodyPr>
          <a:lstStyle/>
          <a:p>
            <a:r>
              <a:rPr lang="en-US" dirty="0" smtClean="0"/>
              <a:t>Follow all ODOT rules of bidding</a:t>
            </a:r>
          </a:p>
          <a:p>
            <a:r>
              <a:rPr lang="en-US" dirty="0" smtClean="0"/>
              <a:t>ODOT understands that the cost of an additive alternate</a:t>
            </a:r>
            <a:r>
              <a:rPr lang="en-US" baseline="0" dirty="0" smtClean="0"/>
              <a:t> may be higher than its cost if it were bid within the funded work</a:t>
            </a:r>
          </a:p>
          <a:p>
            <a:r>
              <a:rPr lang="en-US" baseline="0" dirty="0" smtClean="0"/>
              <a:t>When an owner determines what money may be available to fund additive alternates, they will know the cost of funding each alternate, but not the bidder who would be awarded the project</a:t>
            </a:r>
          </a:p>
          <a:p>
            <a:pPr lvl="1"/>
            <a:r>
              <a:rPr lang="en-US" baseline="0" dirty="0" smtClean="0"/>
              <a:t>This information will be available after the owner determines what alternate(s) they will perform</a:t>
            </a:r>
          </a:p>
        </p:txBody>
      </p:sp>
    </p:spTree>
    <p:extLst>
      <p:ext uri="{BB962C8B-B14F-4D97-AF65-F5344CB8AC3E}">
        <p14:creationId xmlns:p14="http://schemas.microsoft.com/office/powerpoint/2010/main" val="1584553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2289176"/>
            <a:ext cx="7886700" cy="1325563"/>
          </a:xfrm>
        </p:spPr>
        <p:txBody>
          <a:bodyPr>
            <a:normAutofit/>
          </a:bodyPr>
          <a:lstStyle/>
          <a:p>
            <a:pPr lvl="0" algn="ctr"/>
            <a:r>
              <a:rPr lang="en-US" sz="6600" baseline="0" dirty="0" smtClean="0"/>
              <a:t>Questions? </a:t>
            </a:r>
            <a:endParaRPr lang="en-US" sz="6600" dirty="0"/>
          </a:p>
        </p:txBody>
      </p:sp>
    </p:spTree>
    <p:extLst>
      <p:ext uri="{BB962C8B-B14F-4D97-AF65-F5344CB8AC3E}">
        <p14:creationId xmlns:p14="http://schemas.microsoft.com/office/powerpoint/2010/main" val="4106954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B3F82C0E416344BB52A49E32F55FC1" ma:contentTypeVersion="0" ma:contentTypeDescription="Create a new document." ma:contentTypeScope="" ma:versionID="8ddb508e366312baaea4f70999432933">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362E95-DF44-4AAE-AED4-2BF47407A098}"/>
</file>

<file path=customXml/itemProps2.xml><?xml version="1.0" encoding="utf-8"?>
<ds:datastoreItem xmlns:ds="http://schemas.openxmlformats.org/officeDocument/2006/customXml" ds:itemID="{24F52F6E-0658-4C9B-A6F5-11527949C51E}"/>
</file>

<file path=customXml/itemProps3.xml><?xml version="1.0" encoding="utf-8"?>
<ds:datastoreItem xmlns:ds="http://schemas.openxmlformats.org/officeDocument/2006/customXml" ds:itemID="{2B4CD834-E693-49C7-8882-0E715FF90228}"/>
</file>

<file path=docProps/app.xml><?xml version="1.0" encoding="utf-8"?>
<Properties xmlns="http://schemas.openxmlformats.org/officeDocument/2006/extended-properties" xmlns:vt="http://schemas.openxmlformats.org/officeDocument/2006/docPropsVTypes">
  <Template>Office Theme</Template>
  <TotalTime>1279</TotalTime>
  <Words>528</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Additive Alternates                                  on ODOT let Projects</vt:lpstr>
      <vt:lpstr>New language is being drafted for Additive Alternates on ODOT-let Contracts</vt:lpstr>
      <vt:lpstr>Why Additive Alternates?</vt:lpstr>
      <vt:lpstr>How are Additive Alternates set up?</vt:lpstr>
      <vt:lpstr>How are we awarding our projects today?</vt:lpstr>
      <vt:lpstr>Considerations for awarding additive alternate projects in the future?</vt:lpstr>
      <vt:lpstr>How should a contractor bid Additive Alternate Proposals?</vt:lpstr>
      <vt:lpstr>Questions? </vt:lpstr>
    </vt:vector>
  </TitlesOfParts>
  <Company>Ohio Dept. of Transportation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Additive Alternates on ODOT let Projects</dc:title>
  <dc:creator>Jeffrey Hisem</dc:creator>
  <cp:lastModifiedBy>Claudette Durham</cp:lastModifiedBy>
  <cp:revision>23</cp:revision>
  <cp:lastPrinted>2015-02-25T16:15:40Z</cp:lastPrinted>
  <dcterms:created xsi:type="dcterms:W3CDTF">2015-02-24T20:44:12Z</dcterms:created>
  <dcterms:modified xsi:type="dcterms:W3CDTF">2015-03-15T21:56:58Z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0x01010031B3F82C0E416344BB52A49E32F55FC1</vt:lpwstr>
  </property>
</Properties>
</file>